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tags/tag19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7" r:id="rId2"/>
    <p:sldId id="277" r:id="rId3"/>
    <p:sldId id="260" r:id="rId4"/>
    <p:sldId id="297" r:id="rId5"/>
    <p:sldId id="286" r:id="rId6"/>
    <p:sldId id="287" r:id="rId7"/>
    <p:sldId id="291" r:id="rId8"/>
    <p:sldId id="292" r:id="rId9"/>
    <p:sldId id="294" r:id="rId10"/>
    <p:sldId id="295" r:id="rId11"/>
    <p:sldId id="302" r:id="rId12"/>
    <p:sldId id="296" r:id="rId13"/>
    <p:sldId id="278" r:id="rId14"/>
    <p:sldId id="288" r:id="rId15"/>
    <p:sldId id="303" r:id="rId16"/>
    <p:sldId id="305" r:id="rId17"/>
    <p:sldId id="312" r:id="rId18"/>
    <p:sldId id="313" r:id="rId19"/>
    <p:sldId id="310" r:id="rId20"/>
    <p:sldId id="311" r:id="rId21"/>
    <p:sldId id="314" r:id="rId22"/>
    <p:sldId id="308" r:id="rId23"/>
    <p:sldId id="315" r:id="rId24"/>
    <p:sldId id="307" r:id="rId25"/>
    <p:sldId id="316" r:id="rId26"/>
    <p:sldId id="317" r:id="rId27"/>
    <p:sldId id="318" r:id="rId28"/>
    <p:sldId id="319" r:id="rId29"/>
    <p:sldId id="289" r:id="rId30"/>
    <p:sldId id="290" r:id="rId31"/>
    <p:sldId id="306" r:id="rId32"/>
    <p:sldId id="320" r:id="rId33"/>
    <p:sldId id="321" r:id="rId34"/>
    <p:sldId id="275" r:id="rId35"/>
    <p:sldId id="300" r:id="rId36"/>
    <p:sldId id="301" r:id="rId37"/>
    <p:sldId id="298" r:id="rId38"/>
  </p:sldIdLst>
  <p:sldSz cx="9144000" cy="5143500" type="screen16x9"/>
  <p:notesSz cx="6858000" cy="9144000"/>
  <p:custDataLst>
    <p:tags r:id="rId4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5">
          <p15:clr>
            <a:srgbClr val="A4A3A4"/>
          </p15:clr>
        </p15:guide>
        <p15:guide id="2" orient="horz" pos="69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pos="2812">
          <p15:clr>
            <a:srgbClr val="A4A3A4"/>
          </p15:clr>
        </p15:guide>
        <p15:guide id="6" pos="29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80"/>
    <p:restoredTop sz="94720"/>
  </p:normalViewPr>
  <p:slideViewPr>
    <p:cSldViewPr showGuides="1">
      <p:cViewPr varScale="1">
        <p:scale>
          <a:sx n="282" d="100"/>
          <a:sy n="282" d="100"/>
        </p:scale>
        <p:origin x="456" y="152"/>
      </p:cViewPr>
      <p:guideLst>
        <p:guide orient="horz" pos="2935"/>
        <p:guide orient="horz" pos="690"/>
        <p:guide pos="158"/>
        <p:guide pos="5602"/>
        <p:guide pos="2812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-3540" y="-10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DD7BD-38E0-4069-A1F1-5E09BF7126F4}" type="datetimeFigureOut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00FA6-22DA-4EB1-8311-DFD21A59C2F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73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26AB9-D723-40FE-B8F9-D379E1A42843}" type="datetimeFigureOut">
              <a:rPr lang="de-DE" smtClean="0"/>
              <a:pPr/>
              <a:t>20.07.22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02C5B-8273-44D3-A022-3A2C86933C7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163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200"/>
      </a:spcBef>
      <a:spcAft>
        <a:spcPts val="0"/>
      </a:spcAft>
      <a:defRPr sz="1200" b="0" kern="1200">
        <a:solidFill>
          <a:schemeClr val="bg2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200"/>
      </a:spcBef>
      <a:spcAft>
        <a:spcPts val="0"/>
      </a:spcAft>
      <a:buFont typeface="Calibri" panose="020F0502020204030204" pitchFamily="34" charset="0"/>
      <a:buChar char="▪"/>
      <a:defRPr sz="1200" kern="1200">
        <a:solidFill>
          <a:schemeClr val="bg2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3pPr>
    <a:lvl4pPr marL="53975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1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730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2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6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967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518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8424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403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5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1840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51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302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179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512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1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5707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499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59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378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5653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89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080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494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2769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8749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374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7719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854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0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2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448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475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648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653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Picture 98" descr="C:\screenmakers\Kunden\kleinerundbold\Henkes_HSB_Master\PPT_Klassisch\Bilder\PPT-16_9\160222 PPT-Pra╠êsentation wide Titel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4" y="0"/>
            <a:ext cx="9154294" cy="514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70080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50825" y="2759974"/>
            <a:ext cx="8642350" cy="72000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871" y="3615866"/>
            <a:ext cx="8643303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9252520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1458000"/>
            <a:ext cx="2649327" cy="1374807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4580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40302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DC0E3E05-B37D-4CB1-B3F6-DD72C869A70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910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0799586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227D4FB-671B-411C-8D30-1CFDDFC7DB3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Picture 99" descr="C:\screenmakers\Kunden\kleinerundbold\Henkes_HSB_Master\PPT_Klassisch\Bilder\PPT-16_9\160222 PPT-Pra╠êsentation wide Titel hinter Bild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"/>
            <a:ext cx="9145796" cy="51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7188718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095375"/>
            <a:ext cx="9144000" cy="404812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251519" y="3417910"/>
            <a:ext cx="8640959" cy="73471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50825" y="4288512"/>
            <a:ext cx="8642349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-20538"/>
            <a:ext cx="2649327" cy="1374807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-216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677390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247261" y="492520"/>
            <a:ext cx="2308515" cy="323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Table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contents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247260" y="1050006"/>
            <a:ext cx="8645219" cy="3600450"/>
          </a:xfrm>
        </p:spPr>
        <p:txBody>
          <a:bodyPr>
            <a:noAutofit/>
          </a:bodyPr>
          <a:lstStyle>
            <a:lvl1pPr marL="360000" indent="-360000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360363" indent="17938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58991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1521" y="1536634"/>
            <a:ext cx="8640958" cy="612000"/>
          </a:xfrm>
        </p:spPr>
        <p:txBody>
          <a:bodyPr anchor="b">
            <a:noAutofit/>
          </a:bodyPr>
          <a:lstStyle>
            <a:lvl1pPr algn="l">
              <a:defRPr sz="2400" b="0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6302" y="2211766"/>
            <a:ext cx="8640958" cy="5040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76341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1F9D3FF-F5C6-48BA-AF3B-6687C8CBA8CD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252000" y="1047600"/>
            <a:ext cx="8640000" cy="36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432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17967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06953C7-3A64-42B6-A762-336D4BE798B9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68043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2911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9014949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82C28A61-A10B-4F21-AABE-814BBF72C856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4679950" y="1087041"/>
            <a:ext cx="4213225" cy="357227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519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31713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620" y="469106"/>
            <a:ext cx="9143380" cy="469493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6263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334637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1521" y="2247714"/>
            <a:ext cx="8640960" cy="1593177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bearbeiten</a:t>
            </a:r>
          </a:p>
          <a:p>
            <a:pPr lvl="1"/>
            <a:r>
              <a:rPr lang="de-DE" dirty="0"/>
              <a:t>Zitat 14pt</a:t>
            </a:r>
          </a:p>
        </p:txBody>
      </p:sp>
      <p:cxnSp>
        <p:nvCxnSpPr>
          <p:cNvPr id="7" name="Gerade Verbindung 6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6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83633674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270" imgH="270" progId="TCLayout.ActiveDocument.1">
                  <p:embed/>
                </p:oleObj>
              </mc:Choice>
              <mc:Fallback>
                <p:oleObj name="think-cell Foli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90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7" cy="51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528383" y="4767994"/>
            <a:ext cx="765448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D5DC2560-2DF9-422F-ADF3-8427AB42708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50825" y="4767994"/>
            <a:ext cx="680551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8500491" y="4767994"/>
            <a:ext cx="391989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50825" y="1046438"/>
            <a:ext cx="8640000" cy="36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447574"/>
            <a:ext cx="86400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1" name="Gerade Verbindung 10"/>
          <p:cNvCxnSpPr/>
          <p:nvPr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0" r:id="rId5"/>
    <p:sldLayoutId id="2147483652" r:id="rId6"/>
    <p:sldLayoutId id="2147483662" r:id="rId7"/>
    <p:sldLayoutId id="2147483663" r:id="rId8"/>
    <p:sldLayoutId id="2147483664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18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200"/>
        </a:spcBef>
        <a:spcAft>
          <a:spcPts val="0"/>
        </a:spcAft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180975" indent="-180975" algn="l" defTabSz="914400" rtl="0" eaLnBrk="1" latinLnBrk="0" hangingPunct="1">
        <a:spcBef>
          <a:spcPts val="200"/>
        </a:spcBef>
        <a:spcAft>
          <a:spcPts val="0"/>
        </a:spcAft>
        <a:buFont typeface="Wingdings" charset="2"/>
        <a:buChar char="§"/>
        <a:defRPr sz="1400" kern="1200">
          <a:solidFill>
            <a:schemeClr val="bg2"/>
          </a:solidFill>
          <a:latin typeface="+mj-lt"/>
          <a:ea typeface="+mn-ea"/>
          <a:cs typeface="+mn-cs"/>
        </a:defRPr>
      </a:lvl2pPr>
      <a:lvl3pPr marL="363538" indent="-182563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3pPr>
      <a:lvl4pPr marL="541338" indent="-179388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4pPr>
      <a:lvl5pPr marL="714375" indent="-180975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ippmoritzer/bd-ml-projec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es.decipherzone.com/blog-manager/uploads/ckeditor_Top%2010%20NoSQL%20Databases%20in%202022.p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3rdman.de/wp-content/uploads/Timescale.png" TargetMode="External"/><Relationship Id="rId5" Type="http://schemas.openxmlformats.org/officeDocument/2006/relationships/hyperlink" Target="https://blogs.sap.com/wp-content/uploads/2018/01/prometheus.png" TargetMode="External"/><Relationship Id="rId4" Type="http://schemas.openxmlformats.org/officeDocument/2006/relationships/hyperlink" Target="https://dbdb.io/db/influxdb/revisions/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010435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Building, </a:t>
            </a:r>
            <a:r>
              <a:rPr lang="de-DE" dirty="0" err="1"/>
              <a:t>visualizing</a:t>
            </a:r>
            <a:r>
              <a:rPr lang="de-DE" dirty="0"/>
              <a:t> and </a:t>
            </a:r>
            <a:r>
              <a:rPr lang="de-DE" dirty="0" err="1"/>
              <a:t>classifying</a:t>
            </a:r>
            <a:r>
              <a:rPr lang="de-DE" dirty="0"/>
              <a:t> a NoSQL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InfluxDB2, Python and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287524" y="3471850"/>
            <a:ext cx="8643303" cy="216024"/>
          </a:xfrm>
        </p:spPr>
        <p:txBody>
          <a:bodyPr/>
          <a:lstStyle/>
          <a:p>
            <a:r>
              <a:rPr lang="de-DE" sz="1200" dirty="0">
                <a:latin typeface="+mn-lt"/>
              </a:rPr>
              <a:t>Big Data &amp; </a:t>
            </a:r>
            <a:r>
              <a:rPr lang="de-DE" sz="1200" dirty="0" err="1">
                <a:latin typeface="+mn-lt"/>
              </a:rPr>
              <a:t>Machine</a:t>
            </a:r>
            <a:r>
              <a:rPr lang="de-DE" sz="1200" dirty="0">
                <a:latin typeface="+mn-lt"/>
              </a:rPr>
              <a:t> Learning</a:t>
            </a:r>
          </a:p>
        </p:txBody>
      </p:sp>
      <p:sp>
        <p:nvSpPr>
          <p:cNvPr id="3" name="Untertitel 4">
            <a:extLst>
              <a:ext uri="{FF2B5EF4-FFF2-40B4-BE49-F238E27FC236}">
                <a16:creationId xmlns:a16="http://schemas.microsoft.com/office/drawing/2014/main" id="{FFB83992-CB4F-28D3-F674-AD7E6AC488B4}"/>
              </a:ext>
            </a:extLst>
          </p:cNvPr>
          <p:cNvSpPr txBox="1">
            <a:spLocks/>
          </p:cNvSpPr>
          <p:nvPr/>
        </p:nvSpPr>
        <p:spPr bwMode="gray">
          <a:xfrm>
            <a:off x="249872" y="4695986"/>
            <a:ext cx="8643303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Philipp Moritzer, 21.07.2022</a:t>
            </a:r>
          </a:p>
        </p:txBody>
      </p:sp>
    </p:spTree>
    <p:extLst>
      <p:ext uri="{BB962C8B-B14F-4D97-AF65-F5344CB8AC3E}">
        <p14:creationId xmlns:p14="http://schemas.microsoft.com/office/powerpoint/2010/main" val="1013478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 -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Includes a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querying</a:t>
            </a:r>
            <a:r>
              <a:rPr lang="de-DE" dirty="0"/>
              <a:t>, </a:t>
            </a:r>
            <a:r>
              <a:rPr lang="de-DE" dirty="0" err="1"/>
              <a:t>analyzing</a:t>
            </a:r>
            <a:r>
              <a:rPr lang="de-DE" dirty="0"/>
              <a:t> and </a:t>
            </a:r>
            <a:r>
              <a:rPr lang="de-DE" dirty="0" err="1"/>
              <a:t>acting</a:t>
            </a:r>
            <a:r>
              <a:rPr lang="de-DE" dirty="0"/>
              <a:t> on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Can perform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but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82563" lvl="2" indent="0">
              <a:buNone/>
            </a:pP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from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bucket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 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range</a:t>
            </a:r>
            <a:r>
              <a:rPr lang="de-DE" dirty="0">
                <a:latin typeface="Courier" pitchFamily="2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start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x, 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stop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y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filter</a:t>
            </a:r>
            <a:r>
              <a:rPr lang="de-DE" dirty="0">
                <a:latin typeface="Courier" pitchFamily="2" charset="0"/>
              </a:rPr>
              <a:t> </a:t>
            </a:r>
          </a:p>
          <a:p>
            <a:pPr marL="182563" lvl="2" indent="0">
              <a:buNone/>
            </a:pPr>
            <a:endParaRPr lang="de-DE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symbol</a:t>
            </a:r>
            <a:r>
              <a:rPr lang="de-DE" dirty="0"/>
              <a:t> |&gt;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former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input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bucket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storing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choosen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source </a:t>
            </a:r>
            <a:r>
              <a:rPr lang="de-DE" dirty="0" err="1"/>
              <a:t>first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 time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Offers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reducing</a:t>
            </a:r>
            <a:r>
              <a:rPr lang="de-DE" dirty="0"/>
              <a:t>, </a:t>
            </a:r>
            <a:r>
              <a:rPr lang="de-DE" dirty="0" err="1"/>
              <a:t>summing</a:t>
            </a:r>
            <a:r>
              <a:rPr lang="de-DE" dirty="0"/>
              <a:t>, </a:t>
            </a:r>
            <a:r>
              <a:rPr lang="de-DE" dirty="0" err="1"/>
              <a:t>interpreting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>
              <a:buFont typeface="Wingdings" pitchFamily="2" charset="2"/>
              <a:buChar char="Ø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analytics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06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 -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2563" lvl="2" indent="0">
              <a:buNone/>
            </a:pP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from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bucket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de-DE" dirty="0">
                <a:solidFill>
                  <a:schemeClr val="accent3"/>
                </a:solidFill>
                <a:latin typeface="Courier" pitchFamily="2" charset="0"/>
              </a:rPr>
              <a:t>“</a:t>
            </a:r>
            <a:r>
              <a:rPr lang="de-DE" dirty="0" err="1">
                <a:solidFill>
                  <a:schemeClr val="accent3"/>
                </a:solidFill>
                <a:latin typeface="Courier" pitchFamily="2" charset="0"/>
              </a:rPr>
              <a:t>bird</a:t>
            </a:r>
            <a:r>
              <a:rPr lang="de-DE" dirty="0">
                <a:solidFill>
                  <a:schemeClr val="accent3"/>
                </a:solidFill>
                <a:latin typeface="Courier" pitchFamily="2" charset="0"/>
              </a:rPr>
              <a:t>-migration“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 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range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start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Courier" pitchFamily="2" charset="0"/>
              </a:rPr>
              <a:t>2021-01-01T00:00:00Z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stop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Courier" pitchFamily="2" charset="0"/>
              </a:rPr>
              <a:t>2021-01-01T12:00:00Z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filter</a:t>
            </a:r>
            <a:r>
              <a:rPr lang="de-DE" dirty="0">
                <a:latin typeface="Courier" pitchFamily="2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: (r) =&gt;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r._measurement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== 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"location" </a:t>
            </a:r>
            <a:r>
              <a:rPr lang="en-GB" dirty="0">
                <a:solidFill>
                  <a:schemeClr val="tx2"/>
                </a:solidFill>
                <a:latin typeface="Courier" pitchFamily="2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r._field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== 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chemeClr val="accent3"/>
                </a:solidFill>
                <a:latin typeface="Courier" pitchFamily="2" charset="0"/>
              </a:rPr>
              <a:t>lat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 </a:t>
            </a:r>
            <a:r>
              <a:rPr lang="en-GB" dirty="0">
                <a:solidFill>
                  <a:schemeClr val="tx2"/>
                </a:solidFill>
                <a:latin typeface="Courier" pitchFamily="2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r.lat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== 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chemeClr val="accent3"/>
                </a:solidFill>
                <a:latin typeface="Courier" pitchFamily="2" charset="0"/>
              </a:rPr>
              <a:t>lat</a:t>
            </a:r>
            <a:r>
              <a:rPr lang="en-DE" dirty="0">
                <a:solidFill>
                  <a:schemeClr val="accent3"/>
                </a:solidFill>
              </a:rPr>
              <a:t>"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marL="182563" lvl="2" indent="0">
              <a:buNone/>
            </a:pPr>
            <a:endParaRPr lang="de-DE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00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1317766" y="1720036"/>
            <a:ext cx="2519800" cy="304795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Based</a:t>
            </a:r>
            <a:r>
              <a:rPr lang="de-DE" dirty="0"/>
              <a:t> on PostgreSQL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Uses</a:t>
            </a:r>
            <a:r>
              <a:rPr lang="de-DE" dirty="0"/>
              <a:t> SQL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Relational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Inferior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B4E9C-5BC5-4F18-CDBA-98B1FD83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81" y="1061679"/>
            <a:ext cx="1416106" cy="379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F105D-B4C1-1CC2-A2D5-D4BBAD167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68" y="1061679"/>
            <a:ext cx="1080879" cy="329385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67421038-3517-873A-0FDE-DCC3EA5BF6D8}"/>
              </a:ext>
            </a:extLst>
          </p:cNvPr>
          <p:cNvSpPr txBox="1">
            <a:spLocks/>
          </p:cNvSpPr>
          <p:nvPr/>
        </p:nvSpPr>
        <p:spPr bwMode="gray">
          <a:xfrm>
            <a:off x="5076056" y="1720036"/>
            <a:ext cx="2519800" cy="30479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dirty="0"/>
              <a:t>Query Language </a:t>
            </a:r>
            <a:r>
              <a:rPr lang="de-DE" dirty="0" err="1"/>
              <a:t>PromQL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More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monitoring</a:t>
            </a:r>
            <a:r>
              <a:rPr lang="de-DE" dirty="0"/>
              <a:t> </a:t>
            </a:r>
            <a:r>
              <a:rPr lang="de-DE" dirty="0" err="1"/>
              <a:t>purposes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Less</a:t>
            </a:r>
            <a:r>
              <a:rPr lang="de-DE" dirty="0"/>
              <a:t> 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analytics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milliseconds</a:t>
            </a:r>
            <a:r>
              <a:rPr lang="de-DE" dirty="0"/>
              <a:t> </a:t>
            </a:r>
            <a:r>
              <a:rPr lang="de-DE" dirty="0" err="1"/>
              <a:t>stamps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InfluxDB‘s</a:t>
            </a:r>
            <a:r>
              <a:rPr lang="de-DE" dirty="0"/>
              <a:t> </a:t>
            </a:r>
            <a:r>
              <a:rPr lang="de-DE" dirty="0" err="1"/>
              <a:t>nanoseconds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8B5D2CDF-5E59-13EC-B95E-5A8A0C0FA893}"/>
              </a:ext>
            </a:extLst>
          </p:cNvPr>
          <p:cNvSpPr txBox="1">
            <a:spLocks/>
          </p:cNvSpPr>
          <p:nvPr/>
        </p:nvSpPr>
        <p:spPr bwMode="gray">
          <a:xfrm>
            <a:off x="254788" y="3927484"/>
            <a:ext cx="7668852" cy="3871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Cloud: AWS (Amazon </a:t>
            </a:r>
            <a:r>
              <a:rPr lang="de-DE" dirty="0" err="1"/>
              <a:t>timestream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Azure(Azure Time </a:t>
            </a:r>
            <a:r>
              <a:rPr lang="de-DE" dirty="0" err="1"/>
              <a:t>Insights</a:t>
            </a:r>
            <a:r>
              <a:rPr lang="de-DE" dirty="0"/>
              <a:t>)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native </a:t>
            </a:r>
            <a:r>
              <a:rPr lang="de-DE" dirty="0" err="1"/>
              <a:t>database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8F8A9-C542-3061-EE02-851B000A37E5}"/>
              </a:ext>
            </a:extLst>
          </p:cNvPr>
          <p:cNvSpPr txBox="1"/>
          <p:nvPr/>
        </p:nvSpPr>
        <p:spPr>
          <a:xfrm>
            <a:off x="2771800" y="1262608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[4]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B7032-45B5-F96A-F0A0-2A683153FBB8}"/>
              </a:ext>
            </a:extLst>
          </p:cNvPr>
          <p:cNvSpPr txBox="1"/>
          <p:nvPr/>
        </p:nvSpPr>
        <p:spPr>
          <a:xfrm>
            <a:off x="6336196" y="12822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014036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Classification </a:t>
            </a:r>
            <a:r>
              <a:rPr lang="de-DE" dirty="0" err="1"/>
              <a:t>using</a:t>
            </a:r>
            <a:r>
              <a:rPr lang="de-DE" dirty="0"/>
              <a:t> Naive Bayes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Probabilistic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a probable </a:t>
            </a:r>
            <a:r>
              <a:rPr lang="de-DE" dirty="0" err="1"/>
              <a:t>outcome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Bayes Theorem: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an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input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probability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a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:</a:t>
            </a:r>
          </a:p>
        </p:txBody>
      </p:sp>
      <p:pic>
        <p:nvPicPr>
          <p:cNvPr id="10" name="Picture 9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3C3B17EC-09D2-84A7-74D1-F68CC690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683" y="2571091"/>
            <a:ext cx="1505691" cy="324695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4116677-C4AB-0FCB-B58C-DD20FC062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412" y="3571325"/>
            <a:ext cx="2088232" cy="400735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720278F8-6107-D8F9-D439-98BDEFA13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383" y="1321399"/>
            <a:ext cx="2291376" cy="6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1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Project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implemented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98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-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Process</a:t>
            </a:r>
            <a:r>
              <a:rPr lang="de-DE" dirty="0"/>
              <a:t> a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NoSQL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Grafana</a:t>
            </a:r>
            <a:r>
              <a:rPr lang="de-DE" dirty="0"/>
              <a:t> Dashboard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constructed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(CSV)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parsed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Python and </a:t>
            </a:r>
            <a:r>
              <a:rPr lang="de-DE" dirty="0" err="1"/>
              <a:t>processed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Classification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168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The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Values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bird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Stored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CSV-file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Contains</a:t>
            </a:r>
            <a:r>
              <a:rPr lang="de-DE" dirty="0"/>
              <a:t> 89869 </a:t>
            </a:r>
            <a:r>
              <a:rPr lang="de-DE" dirty="0" err="1"/>
              <a:t>measurements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Time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2009-2016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49 individual </a:t>
            </a:r>
            <a:r>
              <a:rPr lang="de-DE" dirty="0" err="1"/>
              <a:t>birds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B00EDE7-F94F-1CD7-E182-7EE277B5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296" y="2055312"/>
            <a:ext cx="665152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3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-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D3483-94CF-DE20-FD60-18E688775DA8}"/>
              </a:ext>
            </a:extLst>
          </p:cNvPr>
          <p:cNvSpPr/>
          <p:nvPr/>
        </p:nvSpPr>
        <p:spPr>
          <a:xfrm>
            <a:off x="575556" y="2465337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Python Script</a:t>
            </a:r>
          </a:p>
        </p:txBody>
      </p:sp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8C838CC3-034F-B616-4CE9-F1368237E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432" y="109558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88F42-4069-2A46-19B6-04F02849D0B4}"/>
              </a:ext>
            </a:extLst>
          </p:cNvPr>
          <p:cNvSpPr txBox="1"/>
          <p:nvPr/>
        </p:nvSpPr>
        <p:spPr>
          <a:xfrm>
            <a:off x="1619672" y="1550937"/>
            <a:ext cx="212423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  <a:latin typeface="Courier" pitchFamily="2" charset="0"/>
              </a:rPr>
              <a:t>bird-migration-</a:t>
            </a:r>
            <a:r>
              <a:rPr lang="en-GB" sz="1100" dirty="0" err="1">
                <a:solidFill>
                  <a:schemeClr val="bg2"/>
                </a:solidFill>
                <a:latin typeface="Courier" pitchFamily="2" charset="0"/>
              </a:rPr>
              <a:t>values.csv</a:t>
            </a:r>
            <a:endParaRPr lang="en-DE" sz="1100" dirty="0" err="1">
              <a:solidFill>
                <a:schemeClr val="bg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1C5F4F-5893-5F2E-3D0F-83FA3C2F935D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259632" y="2009986"/>
            <a:ext cx="0" cy="4553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7A5FA-3848-07DF-CB43-2119FFF66FEF}"/>
              </a:ext>
            </a:extLst>
          </p:cNvPr>
          <p:cNvSpPr/>
          <p:nvPr/>
        </p:nvSpPr>
        <p:spPr>
          <a:xfrm>
            <a:off x="3887924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InfluxDB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15654A-00AB-6BEE-D9E7-05ADC7AC3093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1943708" y="2751770"/>
            <a:ext cx="1944216" cy="159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793950-331D-C251-7CFF-D432288742CB}"/>
              </a:ext>
            </a:extLst>
          </p:cNvPr>
          <p:cNvSpPr txBox="1"/>
          <p:nvPr/>
        </p:nvSpPr>
        <p:spPr>
          <a:xfrm>
            <a:off x="2640440" y="2487111"/>
            <a:ext cx="50654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</a:rPr>
              <a:t>w</a:t>
            </a:r>
            <a:r>
              <a:rPr lang="en-DE" sz="1100" dirty="0">
                <a:solidFill>
                  <a:schemeClr val="bg2"/>
                </a:solidFill>
              </a:rPr>
              <a:t>rites 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E4FF9-94FA-C50F-FD9E-2F16F853E139}"/>
              </a:ext>
            </a:extLst>
          </p:cNvPr>
          <p:cNvSpPr txBox="1"/>
          <p:nvPr/>
        </p:nvSpPr>
        <p:spPr>
          <a:xfrm>
            <a:off x="2250954" y="2858182"/>
            <a:ext cx="1412246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Functional</a:t>
            </a:r>
            <a:r>
              <a:rPr lang="de-DE" sz="1100" i="1" dirty="0">
                <a:solidFill>
                  <a:schemeClr val="bg2"/>
                </a:solidFill>
              </a:rPr>
              <a:t> </a:t>
            </a:r>
            <a:r>
              <a:rPr lang="de-DE" sz="1100" i="1" dirty="0" err="1">
                <a:solidFill>
                  <a:schemeClr val="bg2"/>
                </a:solidFill>
              </a:rPr>
              <a:t>Programming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InfluxDB</a:t>
            </a:r>
            <a:r>
              <a:rPr lang="de-DE" sz="1100" i="1" dirty="0">
                <a:solidFill>
                  <a:schemeClr val="bg2"/>
                </a:solidFill>
              </a:rPr>
              <a:t> Python Library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51810-460E-A6E9-3299-6F2923080287}"/>
              </a:ext>
            </a:extLst>
          </p:cNvPr>
          <p:cNvSpPr/>
          <p:nvPr/>
        </p:nvSpPr>
        <p:spPr>
          <a:xfrm>
            <a:off x="6660232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Grafana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400D89-B11D-4FAE-1E3C-A3BEEDE25EE8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>
            <a:off x="5256076" y="2751770"/>
            <a:ext cx="140415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EB5DF1-06E0-4CBD-1C96-82E44334D091}"/>
              </a:ext>
            </a:extLst>
          </p:cNvPr>
          <p:cNvSpPr txBox="1"/>
          <p:nvPr/>
        </p:nvSpPr>
        <p:spPr>
          <a:xfrm>
            <a:off x="5617515" y="2487111"/>
            <a:ext cx="68127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dirty="0">
                <a:solidFill>
                  <a:schemeClr val="bg2"/>
                </a:solidFill>
              </a:rPr>
              <a:t>Data source</a:t>
            </a:r>
            <a:endParaRPr lang="en-DE" sz="1100" dirty="0">
              <a:solidFill>
                <a:schemeClr val="bg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1816B-C301-C6A8-39EA-721C190420E0}"/>
              </a:ext>
            </a:extLst>
          </p:cNvPr>
          <p:cNvSpPr txBox="1"/>
          <p:nvPr/>
        </p:nvSpPr>
        <p:spPr>
          <a:xfrm>
            <a:off x="6970006" y="3147814"/>
            <a:ext cx="748603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Visualization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>
                <a:solidFill>
                  <a:schemeClr val="bg2"/>
                </a:solidFill>
              </a:rPr>
              <a:t>Classification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5E3649-9DAB-B256-FFCF-8EA75A873B10}"/>
              </a:ext>
            </a:extLst>
          </p:cNvPr>
          <p:cNvSpPr txBox="1"/>
          <p:nvPr/>
        </p:nvSpPr>
        <p:spPr>
          <a:xfrm>
            <a:off x="5833492" y="2847153"/>
            <a:ext cx="22923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Flux</a:t>
            </a:r>
            <a:endParaRPr lang="en-DE" sz="1100" i="1" dirty="0">
              <a:solidFill>
                <a:schemeClr val="bg2"/>
              </a:solidFill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6771FE0-3D59-9ECC-1D18-61BB4853F9AB}"/>
              </a:ext>
            </a:extLst>
          </p:cNvPr>
          <p:cNvCxnSpPr>
            <a:stCxn id="35" idx="2"/>
            <a:endCxn id="30" idx="1"/>
          </p:cNvCxnSpPr>
          <p:nvPr/>
        </p:nvCxnSpPr>
        <p:spPr>
          <a:xfrm rot="16200000" flipH="1">
            <a:off x="6302314" y="2662222"/>
            <a:ext cx="313485" cy="10218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81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-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D3483-94CF-DE20-FD60-18E688775DA8}"/>
              </a:ext>
            </a:extLst>
          </p:cNvPr>
          <p:cNvSpPr/>
          <p:nvPr/>
        </p:nvSpPr>
        <p:spPr>
          <a:xfrm>
            <a:off x="575556" y="2465337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Python Script</a:t>
            </a:r>
          </a:p>
        </p:txBody>
      </p:sp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8C838CC3-034F-B616-4CE9-F1368237E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432" y="109558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88F42-4069-2A46-19B6-04F02849D0B4}"/>
              </a:ext>
            </a:extLst>
          </p:cNvPr>
          <p:cNvSpPr txBox="1"/>
          <p:nvPr/>
        </p:nvSpPr>
        <p:spPr>
          <a:xfrm>
            <a:off x="1619672" y="1550937"/>
            <a:ext cx="212423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  <a:latin typeface="Courier" pitchFamily="2" charset="0"/>
              </a:rPr>
              <a:t>bird-migration-</a:t>
            </a:r>
            <a:r>
              <a:rPr lang="en-GB" sz="1100" dirty="0" err="1">
                <a:solidFill>
                  <a:schemeClr val="bg2"/>
                </a:solidFill>
                <a:latin typeface="Courier" pitchFamily="2" charset="0"/>
              </a:rPr>
              <a:t>values.csv</a:t>
            </a:r>
            <a:endParaRPr lang="en-DE" sz="1100" dirty="0" err="1">
              <a:solidFill>
                <a:schemeClr val="bg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1C5F4F-5893-5F2E-3D0F-83FA3C2F935D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259632" y="2009986"/>
            <a:ext cx="0" cy="4553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7A5FA-3848-07DF-CB43-2119FFF66FEF}"/>
              </a:ext>
            </a:extLst>
          </p:cNvPr>
          <p:cNvSpPr/>
          <p:nvPr/>
        </p:nvSpPr>
        <p:spPr>
          <a:xfrm>
            <a:off x="3887924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InfluxDB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15654A-00AB-6BEE-D9E7-05ADC7AC3093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1943708" y="2751770"/>
            <a:ext cx="1944216" cy="159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793950-331D-C251-7CFF-D432288742CB}"/>
              </a:ext>
            </a:extLst>
          </p:cNvPr>
          <p:cNvSpPr txBox="1"/>
          <p:nvPr/>
        </p:nvSpPr>
        <p:spPr>
          <a:xfrm>
            <a:off x="2640440" y="2487111"/>
            <a:ext cx="50654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</a:rPr>
              <a:t>w</a:t>
            </a:r>
            <a:r>
              <a:rPr lang="en-DE" sz="1100" dirty="0">
                <a:solidFill>
                  <a:schemeClr val="bg2"/>
                </a:solidFill>
              </a:rPr>
              <a:t>rites 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E4FF9-94FA-C50F-FD9E-2F16F853E139}"/>
              </a:ext>
            </a:extLst>
          </p:cNvPr>
          <p:cNvSpPr txBox="1"/>
          <p:nvPr/>
        </p:nvSpPr>
        <p:spPr>
          <a:xfrm>
            <a:off x="2250954" y="2858182"/>
            <a:ext cx="1412246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Functional</a:t>
            </a:r>
            <a:r>
              <a:rPr lang="de-DE" sz="1100" i="1" dirty="0">
                <a:solidFill>
                  <a:schemeClr val="bg2"/>
                </a:solidFill>
              </a:rPr>
              <a:t> </a:t>
            </a:r>
            <a:r>
              <a:rPr lang="de-DE" sz="1100" i="1" dirty="0" err="1">
                <a:solidFill>
                  <a:schemeClr val="bg2"/>
                </a:solidFill>
              </a:rPr>
              <a:t>Programming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InfluxDB</a:t>
            </a:r>
            <a:r>
              <a:rPr lang="de-DE" sz="1100" i="1" dirty="0">
                <a:solidFill>
                  <a:schemeClr val="bg2"/>
                </a:solidFill>
              </a:rPr>
              <a:t> Python Library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51810-460E-A6E9-3299-6F2923080287}"/>
              </a:ext>
            </a:extLst>
          </p:cNvPr>
          <p:cNvSpPr/>
          <p:nvPr/>
        </p:nvSpPr>
        <p:spPr>
          <a:xfrm>
            <a:off x="6660232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Grafana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400D89-B11D-4FAE-1E3C-A3BEEDE25EE8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>
            <a:off x="5256076" y="2751770"/>
            <a:ext cx="140415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EB5DF1-06E0-4CBD-1C96-82E44334D091}"/>
              </a:ext>
            </a:extLst>
          </p:cNvPr>
          <p:cNvSpPr txBox="1"/>
          <p:nvPr/>
        </p:nvSpPr>
        <p:spPr>
          <a:xfrm>
            <a:off x="5617515" y="2487111"/>
            <a:ext cx="68127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dirty="0">
                <a:solidFill>
                  <a:schemeClr val="bg2"/>
                </a:solidFill>
              </a:rPr>
              <a:t>Data source</a:t>
            </a:r>
            <a:endParaRPr lang="en-DE" sz="1100" dirty="0">
              <a:solidFill>
                <a:schemeClr val="bg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1816B-C301-C6A8-39EA-721C190420E0}"/>
              </a:ext>
            </a:extLst>
          </p:cNvPr>
          <p:cNvSpPr txBox="1"/>
          <p:nvPr/>
        </p:nvSpPr>
        <p:spPr>
          <a:xfrm>
            <a:off x="6970006" y="3147814"/>
            <a:ext cx="748603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Visualization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>
                <a:solidFill>
                  <a:schemeClr val="bg2"/>
                </a:solidFill>
              </a:rPr>
              <a:t>Classification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5E3649-9DAB-B256-FFCF-8EA75A873B10}"/>
              </a:ext>
            </a:extLst>
          </p:cNvPr>
          <p:cNvSpPr txBox="1"/>
          <p:nvPr/>
        </p:nvSpPr>
        <p:spPr>
          <a:xfrm>
            <a:off x="5833492" y="2847153"/>
            <a:ext cx="22923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Flux</a:t>
            </a:r>
            <a:endParaRPr lang="en-DE" sz="1100" i="1" dirty="0">
              <a:solidFill>
                <a:schemeClr val="bg2"/>
              </a:solidFill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6771FE0-3D59-9ECC-1D18-61BB4853F9AB}"/>
              </a:ext>
            </a:extLst>
          </p:cNvPr>
          <p:cNvCxnSpPr>
            <a:stCxn id="35" idx="2"/>
            <a:endCxn id="30" idx="1"/>
          </p:cNvCxnSpPr>
          <p:nvPr/>
        </p:nvCxnSpPr>
        <p:spPr>
          <a:xfrm rot="16200000" flipH="1">
            <a:off x="6302314" y="2662222"/>
            <a:ext cx="313485" cy="10218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2C4BB84-BDC8-6C69-87B8-874C50579DC5}"/>
              </a:ext>
            </a:extLst>
          </p:cNvPr>
          <p:cNvSpPr/>
          <p:nvPr/>
        </p:nvSpPr>
        <p:spPr>
          <a:xfrm>
            <a:off x="323528" y="2009986"/>
            <a:ext cx="8244916" cy="185790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FEF4E-928C-F493-EE5A-B73BB3913BA2}"/>
              </a:ext>
            </a:extLst>
          </p:cNvPr>
          <p:cNvSpPr txBox="1"/>
          <p:nvPr/>
        </p:nvSpPr>
        <p:spPr>
          <a:xfrm>
            <a:off x="7349841" y="1740536"/>
            <a:ext cx="12186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400" dirty="0">
                <a:solidFill>
                  <a:schemeClr val="accent5"/>
                </a:solidFill>
              </a:rPr>
              <a:t>D</a:t>
            </a:r>
            <a:r>
              <a:rPr lang="en-DE" sz="1400" dirty="0">
                <a:solidFill>
                  <a:schemeClr val="accent5"/>
                </a:solidFill>
              </a:rPr>
              <a:t>ocker-compose</a:t>
            </a:r>
          </a:p>
        </p:txBody>
      </p:sp>
    </p:spTree>
    <p:extLst>
      <p:ext uri="{BB962C8B-B14F-4D97-AF65-F5344CB8AC3E}">
        <p14:creationId xmlns:p14="http://schemas.microsoft.com/office/powerpoint/2010/main" val="415143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Setting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InfluxDB</a:t>
            </a:r>
            <a:r>
              <a:rPr lang="de-DE" dirty="0"/>
              <a:t> and </a:t>
            </a:r>
            <a:r>
              <a:rPr lang="de-DE" dirty="0" err="1"/>
              <a:t>Grafana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Docker/</a:t>
            </a:r>
            <a:r>
              <a:rPr lang="de-DE" dirty="0" err="1"/>
              <a:t>docker-compose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Docker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InfluxDB</a:t>
            </a:r>
            <a:r>
              <a:rPr lang="de-DE" dirty="0"/>
              <a:t> and </a:t>
            </a:r>
            <a:r>
              <a:rPr lang="de-DE" dirty="0" err="1"/>
              <a:t>Grafana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FC05D-1BE5-A77E-6823-008320D81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2211711"/>
            <a:ext cx="4193285" cy="230425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80AC57-EF06-A679-7F59-CB6D7E36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25" y="2201065"/>
            <a:ext cx="4322500" cy="23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1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  <a:p>
            <a:r>
              <a:rPr lang="de-DE" dirty="0" err="1"/>
              <a:t>Fundamentals</a:t>
            </a:r>
            <a:endParaRPr lang="de-DE" dirty="0"/>
          </a:p>
          <a:p>
            <a:pPr lvl="1"/>
            <a:r>
              <a:rPr lang="de-DE" dirty="0"/>
              <a:t>NoSQL </a:t>
            </a:r>
            <a:r>
              <a:rPr lang="de-DE" dirty="0" err="1"/>
              <a:t>basics</a:t>
            </a:r>
            <a:endParaRPr lang="de-DE" dirty="0"/>
          </a:p>
          <a:p>
            <a:pPr lvl="1"/>
            <a:r>
              <a:rPr lang="de-DE" dirty="0"/>
              <a:t>NoSQL </a:t>
            </a:r>
            <a:r>
              <a:rPr lang="de-DE" dirty="0" err="1"/>
              <a:t>vs</a:t>
            </a:r>
            <a:r>
              <a:rPr lang="de-DE" dirty="0"/>
              <a:t> Relational Databases</a:t>
            </a:r>
          </a:p>
          <a:p>
            <a:pPr lvl="1"/>
            <a:r>
              <a:rPr lang="de-DE" dirty="0"/>
              <a:t>Time Series Databases</a:t>
            </a:r>
          </a:p>
          <a:p>
            <a:pPr lvl="1"/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  <a:p>
            <a:pPr lvl="4"/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lvl="4"/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Timescale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Prometheus</a:t>
            </a:r>
          </a:p>
          <a:p>
            <a:pPr lvl="1"/>
            <a:r>
              <a:rPr lang="de-DE" dirty="0"/>
              <a:t>Naive Bayes Classification</a:t>
            </a:r>
          </a:p>
          <a:p>
            <a:r>
              <a:rPr lang="de-DE" dirty="0"/>
              <a:t>Project</a:t>
            </a:r>
          </a:p>
          <a:p>
            <a:r>
              <a:rPr lang="de-DE" dirty="0"/>
              <a:t>Live </a:t>
            </a:r>
            <a:r>
              <a:rPr lang="de-DE" dirty="0" err="1"/>
              <a:t>demonstration</a:t>
            </a:r>
            <a:endParaRPr lang="de-DE" dirty="0"/>
          </a:p>
          <a:p>
            <a:r>
              <a:rPr lang="de-DE" dirty="0" err="1"/>
              <a:t>Conclusion</a:t>
            </a:r>
            <a:endParaRPr lang="de-DE" dirty="0"/>
          </a:p>
          <a:p>
            <a:pPr marL="179025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75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Importing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Python </a:t>
            </a:r>
            <a:r>
              <a:rPr lang="de-DE" dirty="0" err="1"/>
              <a:t>application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InfluxDB</a:t>
            </a:r>
            <a:r>
              <a:rPr lang="de-DE" dirty="0"/>
              <a:t> Client Library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Installed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pip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Batch </a:t>
            </a:r>
            <a:r>
              <a:rPr lang="de-DE" dirty="0" err="1"/>
              <a:t>processing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Database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retry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Dockerized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75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Importing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CA63785-608A-2724-90B4-EC6CDE8F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5" y="987574"/>
            <a:ext cx="8568444" cy="346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4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visualization</a:t>
            </a:r>
            <a:r>
              <a:rPr lang="de-DE" dirty="0"/>
              <a:t> – </a:t>
            </a:r>
            <a:r>
              <a:rPr lang="de-DE" dirty="0" err="1"/>
              <a:t>GeoMap</a:t>
            </a:r>
            <a:r>
              <a:rPr lang="de-DE" dirty="0"/>
              <a:t> &amp;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Grafana</a:t>
            </a:r>
            <a:r>
              <a:rPr lang="de-DE" dirty="0"/>
              <a:t> </a:t>
            </a:r>
            <a:r>
              <a:rPr lang="de-DE" dirty="0" err="1"/>
              <a:t>GeoMap</a:t>
            </a:r>
            <a:r>
              <a:rPr lang="de-DE" dirty="0"/>
              <a:t> &amp; </a:t>
            </a:r>
            <a:r>
              <a:rPr lang="de-DE" dirty="0" err="1"/>
              <a:t>Heatmap</a:t>
            </a:r>
            <a:r>
              <a:rPr lang="de-DE" dirty="0"/>
              <a:t> – </a:t>
            </a: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on a </a:t>
            </a:r>
            <a:r>
              <a:rPr lang="de-DE" dirty="0" err="1"/>
              <a:t>map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Filterable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time and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bird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Picture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9A71ACEC-62D8-9302-FA0C-255849CD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7" y="1743658"/>
            <a:ext cx="8712460" cy="27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0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visualization</a:t>
            </a:r>
            <a:r>
              <a:rPr lang="de-DE" dirty="0"/>
              <a:t> – Latitude </a:t>
            </a:r>
            <a:r>
              <a:rPr lang="de-DE" dirty="0" err="1"/>
              <a:t>over</a:t>
            </a:r>
            <a:r>
              <a:rPr lang="de-DE" dirty="0"/>
              <a:t> time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Grafana</a:t>
            </a:r>
            <a:r>
              <a:rPr lang="de-DE" dirty="0"/>
              <a:t> Time Series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Filterable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time and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bird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0CEBE3E-D399-801D-7C86-3F91A70A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9" y="1948982"/>
            <a:ext cx="7920372" cy="18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42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bird‘s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Mapping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Dataset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latitude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timestamp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identifier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broad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/>
              <a:t>Values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mapped</a:t>
            </a:r>
            <a:r>
              <a:rPr lang="de-DE" dirty="0"/>
              <a:t>: </a:t>
            </a:r>
            <a:r>
              <a:rPr lang="de-DE" dirty="0" err="1"/>
              <a:t>Months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and </a:t>
            </a:r>
            <a:r>
              <a:rPr lang="de-DE" dirty="0" err="1"/>
              <a:t>latitude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zone</a:t>
            </a:r>
            <a:endParaRPr lang="de-D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405B85-21C9-7F8F-21AB-F4FE14FA1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477954"/>
              </p:ext>
            </p:extLst>
          </p:nvPr>
        </p:nvGraphicFramePr>
        <p:xfrm>
          <a:off x="1853938" y="2176191"/>
          <a:ext cx="2160240" cy="140318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401616231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5123177"/>
                    </a:ext>
                  </a:extLst>
                </a:gridCol>
              </a:tblGrid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Months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Season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858625089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12-02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Winter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265782406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03-05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Spring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00856213"/>
                  </a:ext>
                </a:extLst>
              </a:tr>
              <a:tr h="3632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06-08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Summer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3341586394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09-11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Autumn</a:t>
                      </a:r>
                      <a:endParaRPr lang="en-DE" sz="1000" b="0" kern="1200" dirty="0">
                        <a:solidFill>
                          <a:schemeClr val="bg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36192104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00D30D-F363-F79B-71D8-B474BC60C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98997"/>
              </p:ext>
            </p:extLst>
          </p:nvPr>
        </p:nvGraphicFramePr>
        <p:xfrm>
          <a:off x="4913110" y="2176191"/>
          <a:ext cx="2160240" cy="140318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401616231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5123177"/>
                    </a:ext>
                  </a:extLst>
                </a:gridCol>
              </a:tblGrid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Latitude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858625089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60-90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Cold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265782406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40-60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Mild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00856213"/>
                  </a:ext>
                </a:extLst>
              </a:tr>
              <a:tr h="3632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23.5-40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Subtropical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3341586394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0-23.5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Tropical</a:t>
                      </a:r>
                      <a:endParaRPr lang="en-DE" sz="1000" b="0" kern="1200" dirty="0">
                        <a:solidFill>
                          <a:schemeClr val="bg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361921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50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Transforming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/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76BFB6-FF88-29D6-A72C-7614AD8A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21" y="1419622"/>
            <a:ext cx="6444208" cy="301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44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2000" y="1047600"/>
                <a:ext cx="5508132" cy="3600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Transforming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binary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r>
                  <a:rPr lang="de-DE" dirty="0"/>
                  <a:t>/</a:t>
                </a:r>
                <a:r>
                  <a:rPr lang="de-DE" dirty="0" err="1"/>
                  <a:t>field</a:t>
                </a:r>
                <a:r>
                  <a:rPr lang="de-DE" dirty="0"/>
                  <a:t> </a:t>
                </a:r>
                <a:r>
                  <a:rPr lang="de-DE" dirty="0" err="1"/>
                  <a:t>pairs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𝑤𝑖𝑛𝑡𝑒𝑟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𝑠𝑒𝑎𝑠𝑜𝑛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𝑤𝑖𝑛𝑡𝑒𝑟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𝑠𝑒𝑎𝑠𝑜𝑛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0.42∗0.9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0.4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:r>
                  <a:rPr lang="de-DE" sz="1800" b="1" dirty="0"/>
                  <a:t>= 0.945 </a:t>
                </a:r>
                <a:r>
                  <a:rPr lang="de-DE" sz="1800" b="1"/>
                  <a:t>= 94.5</a:t>
                </a:r>
                <a:r>
                  <a:rPr lang="de-DE" sz="1800" b="1" dirty="0"/>
                  <a:t>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𝑤𝑖𝑛𝑡𝑒𝑟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= 0.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= 0.4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𝑤𝑖𝑛𝑡𝑒𝑟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= 0.4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2000" y="1047600"/>
                <a:ext cx="5508132" cy="3600000"/>
              </a:xfrm>
              <a:blipFill>
                <a:blip r:embed="rId3"/>
                <a:stretch>
                  <a:fillRect l="-1839" t="-17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091DB6-F88E-26F9-5A4E-869CCA4FFBE3}"/>
                  </a:ext>
                </a:extLst>
              </p:cNvPr>
              <p:cNvSpPr txBox="1"/>
              <p:nvPr/>
            </p:nvSpPr>
            <p:spPr>
              <a:xfrm>
                <a:off x="5976155" y="1887674"/>
                <a:ext cx="2524335" cy="88742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𝑒𝑛𝑡𝑟𝑖𝑒𝑠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sz="1400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𝑊𝑖𝑛𝑡𝑒𝑟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𝑠𝑒𝑎𝑠𝑜𝑛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𝑒𝑛𝑡𝑟𝑖𝑒𝑠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=21</m:t>
                      </m:r>
                    </m:oMath>
                  </m:oMathPara>
                </a14:m>
                <a:endParaRPr lang="en-GB" sz="1400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𝑡𝑟𝑜𝑝𝑒𝑠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𝑒𝑛𝑡𝑟𝑖𝑒𝑠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GB" sz="1400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𝑡𝑟𝑜𝑝𝑒𝑠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𝑤𝑖𝑛𝑡𝑒𝑟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DE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091DB6-F88E-26F9-5A4E-869CCA4F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155" y="1887674"/>
                <a:ext cx="2524335" cy="887422"/>
              </a:xfrm>
              <a:prstGeom prst="rect">
                <a:avLst/>
              </a:prstGeom>
              <a:blipFill>
                <a:blip r:embed="rId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984155-5B7F-BD8B-1B75-F458C28E7158}"/>
              </a:ext>
            </a:extLst>
          </p:cNvPr>
          <p:cNvSpPr txBox="1"/>
          <p:nvPr/>
        </p:nvSpPr>
        <p:spPr>
          <a:xfrm>
            <a:off x="5969858" y="1612033"/>
            <a:ext cx="1131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DE" sz="1400" dirty="0">
                <a:solidFill>
                  <a:schemeClr val="bg2"/>
                </a:solidFill>
              </a:rPr>
              <a:t>Sample data:</a:t>
            </a:r>
          </a:p>
        </p:txBody>
      </p:sp>
    </p:spTree>
    <p:extLst>
      <p:ext uri="{BB962C8B-B14F-4D97-AF65-F5344CB8AC3E}">
        <p14:creationId xmlns:p14="http://schemas.microsoft.com/office/powerpoint/2010/main" val="1803638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9A6C9F-A803-C9A0-6C26-78972933F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999" y="1047600"/>
            <a:ext cx="8638825" cy="360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Preprocess the training data to get every value needed for the calculation</a:t>
            </a:r>
          </a:p>
        </p:txBody>
      </p:sp>
      <p:pic>
        <p:nvPicPr>
          <p:cNvPr id="11" name="Picture 10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1E8EA0B-56B9-7DD1-FED0-8187D2270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3" y="1527634"/>
            <a:ext cx="8748464" cy="22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6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9A6C9F-A803-C9A0-6C26-78972933F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999" y="1047600"/>
            <a:ext cx="8638825" cy="360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Calculate the trained classifier for each Class given field:</a:t>
            </a:r>
          </a:p>
        </p:txBody>
      </p:sp>
      <p:pic>
        <p:nvPicPr>
          <p:cNvPr id="6" name="Picture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A4F57FF-8D85-1FC9-92A7-EC658A947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15" y="1527634"/>
            <a:ext cx="8739419" cy="284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54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Live Demonstration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Project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52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3291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project‘s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0735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Reflecting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24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large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</a:t>
            </a:r>
            <a:r>
              <a:rPr lang="de-DE" dirty="0" err="1"/>
              <a:t>analytics</a:t>
            </a:r>
            <a:r>
              <a:rPr lang="de-DE" dirty="0"/>
              <a:t>, also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Python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library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extensive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analytics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Integration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Grafana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286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Real-time </a:t>
            </a:r>
            <a:r>
              <a:rPr lang="de-DE" dirty="0" err="1"/>
              <a:t>streaming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Real-time </a:t>
            </a:r>
            <a:r>
              <a:rPr lang="de-DE" dirty="0" err="1"/>
              <a:t>analytics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Distribute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store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Streaming IoT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486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en-GB" dirty="0">
                <a:hlinkClick r:id="rId3" tooltip="https://github.com/philippmoritzer/bd-ml-project"/>
              </a:rPr>
              <a:t>https://github.com/philippmoritzer/bd-ml-project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04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41025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93502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1F0C7-BF41-9710-70EB-D18852C2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D3FF-F5C6-48BA-AF3B-6687C8CBA8CD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AAC715-4062-F324-278E-33E23ABA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der Präsentation, Name des Sprechers ©HSB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50CE8-067F-100B-A3DB-DE039E88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937642-1D4C-C139-7B47-6BE8E91F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Sources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B0659A-9C2A-9D8D-3312-C3D70A8C2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200" dirty="0"/>
              <a:t>- [1] Brad </a:t>
            </a:r>
            <a:r>
              <a:rPr lang="en-GB" sz="1200" dirty="0" err="1"/>
              <a:t>Dayley</a:t>
            </a:r>
            <a:r>
              <a:rPr lang="en-GB" sz="1200" dirty="0"/>
              <a:t>. </a:t>
            </a:r>
            <a:r>
              <a:rPr lang="en-GB" sz="1200" dirty="0" err="1"/>
              <a:t>Sams</a:t>
            </a:r>
            <a:r>
              <a:rPr lang="en-GB" sz="1200" dirty="0"/>
              <a:t> Teach Yourself NoSQL with MongoDB in 24 Hours, Video Enhanced Edition. O'REILLY. 2014.</a:t>
            </a:r>
          </a:p>
          <a:p>
            <a:r>
              <a:rPr lang="en-GB" sz="1200" dirty="0"/>
              <a:t>- [2] Kasun </a:t>
            </a:r>
            <a:r>
              <a:rPr lang="en-GB" sz="1200" dirty="0" err="1"/>
              <a:t>Idrasiri</a:t>
            </a:r>
            <a:r>
              <a:rPr lang="en-GB" sz="1200" dirty="0"/>
              <a:t>, </a:t>
            </a:r>
            <a:r>
              <a:rPr lang="en-GB" sz="1200" dirty="0" err="1"/>
              <a:t>Sriskandarajah</a:t>
            </a:r>
            <a:r>
              <a:rPr lang="en-GB" sz="1200" dirty="0"/>
              <a:t> </a:t>
            </a:r>
            <a:r>
              <a:rPr lang="en-GB" sz="1200" dirty="0" err="1"/>
              <a:t>Suhothayan</a:t>
            </a:r>
            <a:r>
              <a:rPr lang="en-GB" sz="1200" dirty="0"/>
              <a:t>. Design Patterns for Cloud Native Applications. O'REILLY. 2021.</a:t>
            </a:r>
          </a:p>
          <a:p>
            <a:r>
              <a:rPr lang="en-GB" sz="1200" dirty="0"/>
              <a:t>- [3] </a:t>
            </a:r>
            <a:r>
              <a:rPr lang="en-GB" sz="1200" dirty="0" err="1"/>
              <a:t>CloudLab</a:t>
            </a:r>
            <a:r>
              <a:rPr lang="en-GB" sz="1200" dirty="0"/>
              <a:t>. NoSQL - CAP Theorem. Author unknown. Date unknown. URL: https://</a:t>
            </a:r>
            <a:r>
              <a:rPr lang="en-GB" sz="1200" dirty="0" err="1"/>
              <a:t>cloudxlab.com</a:t>
            </a:r>
            <a:r>
              <a:rPr lang="en-GB" sz="1200" dirty="0"/>
              <a:t>/assessment/</a:t>
            </a:r>
            <a:r>
              <a:rPr lang="en-GB" sz="1200" dirty="0" err="1"/>
              <a:t>displayslide</a:t>
            </a:r>
            <a:r>
              <a:rPr lang="en-GB" sz="1200" dirty="0"/>
              <a:t>/345/</a:t>
            </a:r>
            <a:r>
              <a:rPr lang="en-GB" sz="1200" dirty="0" err="1"/>
              <a:t>nosql</a:t>
            </a:r>
            <a:r>
              <a:rPr lang="en-GB" sz="1200" dirty="0"/>
              <a:t>-cap-theorem#:~:text=NoSQL%20can%20not%20provide%20consistency,Consistency%2C%20Availability%20and%20Partition%20Tolerance. (visited: 10.07.2022, 20:15)</a:t>
            </a:r>
          </a:p>
          <a:p>
            <a:r>
              <a:rPr lang="en-GB" sz="1200" dirty="0"/>
              <a:t>- [4] Ted Dunning, Ellen Friedman. Time Series Databases: New Ways to Store and Access Data. O'REILLY. 2014.</a:t>
            </a:r>
          </a:p>
          <a:p>
            <a:r>
              <a:rPr lang="en-GB" sz="1200" dirty="0"/>
              <a:t>- [5] Joe Reis, Matt Housley. Fundamentals of Data Engineering: Plan and Build Robust Data Systems. O'REILLYs. 2022.</a:t>
            </a:r>
          </a:p>
          <a:p>
            <a:r>
              <a:rPr lang="en-GB" sz="1200" dirty="0"/>
              <a:t>- [6] Paul Dix. Why Build a Time Series Data Platform?. </a:t>
            </a:r>
            <a:r>
              <a:rPr lang="en-GB" sz="1200" dirty="0" err="1"/>
              <a:t>db</a:t>
            </a:r>
            <a:r>
              <a:rPr lang="en-GB" sz="1200" dirty="0"/>
              <a:t>-engines. 2017. https://</a:t>
            </a:r>
            <a:r>
              <a:rPr lang="en-GB" sz="1200" dirty="0" err="1"/>
              <a:t>db-engines.com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</a:t>
            </a:r>
            <a:r>
              <a:rPr lang="en-GB" sz="1200" dirty="0" err="1"/>
              <a:t>blog_post</a:t>
            </a:r>
            <a:r>
              <a:rPr lang="en-GB" sz="1200" dirty="0"/>
              <a:t>/71 (visited: 10.07.2022, 20:15)</a:t>
            </a:r>
          </a:p>
          <a:p>
            <a:r>
              <a:rPr lang="en-GB" sz="1200" dirty="0"/>
              <a:t>- [7] </a:t>
            </a:r>
            <a:r>
              <a:rPr lang="en-GB" sz="1200" dirty="0" err="1"/>
              <a:t>Kovid</a:t>
            </a:r>
            <a:r>
              <a:rPr lang="en-GB" sz="1200" dirty="0"/>
              <a:t> </a:t>
            </a:r>
            <a:r>
              <a:rPr lang="en-GB" sz="1200" dirty="0" err="1"/>
              <a:t>Rathee</a:t>
            </a:r>
            <a:r>
              <a:rPr lang="en-GB" sz="1200" dirty="0"/>
              <a:t>. The case for using timeseries databases. 2021. URL: https://</a:t>
            </a:r>
            <a:r>
              <a:rPr lang="en-GB" sz="1200" dirty="0" err="1"/>
              <a:t>towardsdatascience.com</a:t>
            </a:r>
            <a:r>
              <a:rPr lang="en-GB" sz="1200" dirty="0"/>
              <a:t>/the-case-for-using-timeseries-databases-c060a8afe727 (visited: 10.07.2022, 20:15)</a:t>
            </a:r>
          </a:p>
          <a:p>
            <a:r>
              <a:rPr lang="en-GB" sz="1200" dirty="0"/>
              <a:t>- [8] </a:t>
            </a:r>
            <a:r>
              <a:rPr lang="en-GB" sz="1200" dirty="0" err="1"/>
              <a:t>db</a:t>
            </a:r>
            <a:r>
              <a:rPr lang="en-GB" sz="1200" dirty="0"/>
              <a:t>-engines. </a:t>
            </a:r>
            <a:r>
              <a:rPr lang="en-GB" sz="1200" dirty="0" err="1"/>
              <a:t>InfluxDB</a:t>
            </a:r>
            <a:r>
              <a:rPr lang="en-GB" sz="1200" dirty="0"/>
              <a:t> System Properties. 2022. URL: https://</a:t>
            </a:r>
            <a:r>
              <a:rPr lang="en-GB" sz="1200" dirty="0" err="1"/>
              <a:t>db-engines.com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/system/</a:t>
            </a:r>
            <a:r>
              <a:rPr lang="en-GB" sz="1200" dirty="0" err="1"/>
              <a:t>InfluxDB</a:t>
            </a:r>
            <a:r>
              <a:rPr lang="en-GB" sz="1200" dirty="0"/>
              <a:t> (visited: 10.07.2022, 20:15)</a:t>
            </a:r>
          </a:p>
          <a:p>
            <a:r>
              <a:rPr lang="en-GB" sz="1200" dirty="0"/>
              <a:t>- [9] </a:t>
            </a:r>
            <a:r>
              <a:rPr lang="en-GB" sz="1200" dirty="0" err="1"/>
              <a:t>influxdata</a:t>
            </a:r>
            <a:r>
              <a:rPr lang="en-GB" sz="1200" dirty="0"/>
              <a:t>. </a:t>
            </a:r>
            <a:r>
              <a:rPr lang="en-GB" sz="1200" dirty="0" err="1"/>
              <a:t>influxdata</a:t>
            </a:r>
            <a:r>
              <a:rPr lang="en-GB" sz="1200" dirty="0"/>
              <a:t> - Documentation. 2022. URL: https://</a:t>
            </a:r>
            <a:r>
              <a:rPr lang="en-GB" sz="1200" dirty="0" err="1"/>
              <a:t>docs.influxdata.com</a:t>
            </a:r>
            <a:r>
              <a:rPr lang="en-GB" sz="1200" dirty="0"/>
              <a:t>/ (visited: 10.07.2022, 20:15)</a:t>
            </a:r>
          </a:p>
          <a:p>
            <a:r>
              <a:rPr lang="en-GB" sz="1200" dirty="0"/>
              <a:t>- [10] </a:t>
            </a:r>
            <a:r>
              <a:rPr lang="en-GB" sz="1200" dirty="0" err="1"/>
              <a:t>influxdata</a:t>
            </a:r>
            <a:r>
              <a:rPr lang="en-GB" sz="1200" dirty="0"/>
              <a:t>. Get started with Flux. 2022. URL: https://</a:t>
            </a:r>
            <a:r>
              <a:rPr lang="en-GB" sz="1200" dirty="0" err="1"/>
              <a:t>docs.influxdata.com</a:t>
            </a:r>
            <a:r>
              <a:rPr lang="en-GB" sz="1200" dirty="0"/>
              <a:t>/</a:t>
            </a:r>
            <a:r>
              <a:rPr lang="en-GB" sz="1200" dirty="0" err="1"/>
              <a:t>influxdb</a:t>
            </a:r>
            <a:r>
              <a:rPr lang="en-GB" sz="1200" dirty="0"/>
              <a:t>/cloud/query-data/get-started/ (visited: 10.07.2022, 20:15)</a:t>
            </a:r>
            <a:br>
              <a:rPr lang="en-GB" dirty="0"/>
            </a:b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61981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1F0C7-BF41-9710-70EB-D18852C2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D3FF-F5C6-48BA-AF3B-6687C8CBA8CD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AAC715-4062-F324-278E-33E23ABA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der Präsentation, Name des Sprechers ©HSB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50CE8-067F-100B-A3DB-DE039E88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937642-1D4C-C139-7B47-6BE8E91F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Sources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B0659A-9C2A-9D8D-3312-C3D70A8C2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200" dirty="0"/>
              <a:t>- [11] Rohan </a:t>
            </a:r>
            <a:r>
              <a:rPr lang="en-GB" sz="1200" dirty="0" err="1"/>
              <a:t>Sreerama</a:t>
            </a:r>
            <a:r>
              <a:rPr lang="en-GB" sz="1200" dirty="0"/>
              <a:t>. A Deep Dive into Machine Learning in Flux: Naive Bayes Classification. 2020. URL: https://</a:t>
            </a:r>
            <a:r>
              <a:rPr lang="en-GB" sz="1200" dirty="0" err="1"/>
              <a:t>www.influxdata.com</a:t>
            </a:r>
            <a:r>
              <a:rPr lang="en-GB" sz="1200" dirty="0"/>
              <a:t>/blog/deep-dive-into-machine-learning-in-flux-naive-bayes-classification/ (visited: 10.07.2022, 20:15)</a:t>
            </a:r>
          </a:p>
          <a:p>
            <a:r>
              <a:rPr lang="en-GB" sz="1200" dirty="0"/>
              <a:t>- [12] Igor </a:t>
            </a:r>
            <a:r>
              <a:rPr lang="en-GB" sz="1200" dirty="0" err="1"/>
              <a:t>Bobriakov</a:t>
            </a:r>
            <a:r>
              <a:rPr lang="en-GB" sz="1200" dirty="0"/>
              <a:t>. Prometheus vs </a:t>
            </a:r>
            <a:r>
              <a:rPr lang="en-GB" sz="1200" dirty="0" err="1"/>
              <a:t>InfluxDB</a:t>
            </a:r>
            <a:r>
              <a:rPr lang="en-GB" sz="1200" dirty="0"/>
              <a:t>. 2020. URL: https://</a:t>
            </a:r>
            <a:r>
              <a:rPr lang="en-GB" sz="1200" dirty="0" err="1"/>
              <a:t>www.metricfire.com</a:t>
            </a:r>
            <a:r>
              <a:rPr lang="en-GB" sz="1200" dirty="0"/>
              <a:t>/blog/</a:t>
            </a:r>
            <a:r>
              <a:rPr lang="en-GB" sz="1200" dirty="0" err="1"/>
              <a:t>prometheus</a:t>
            </a:r>
            <a:r>
              <a:rPr lang="en-GB" sz="1200" dirty="0"/>
              <a:t>-vs-</a:t>
            </a:r>
            <a:r>
              <a:rPr lang="en-GB" sz="1200" dirty="0" err="1"/>
              <a:t>influxdb</a:t>
            </a:r>
            <a:r>
              <a:rPr lang="en-GB" sz="1200" dirty="0"/>
              <a:t>/ (visited: 10.07.2022, 20:15)</a:t>
            </a:r>
          </a:p>
          <a:p>
            <a:r>
              <a:rPr lang="en-GB" sz="1200" dirty="0"/>
              <a:t>- [13] </a:t>
            </a:r>
            <a:r>
              <a:rPr lang="en-GB" sz="1200" dirty="0" err="1"/>
              <a:t>db</a:t>
            </a:r>
            <a:r>
              <a:rPr lang="en-GB" sz="1200" dirty="0"/>
              <a:t>-engines. System Properties Comparison </a:t>
            </a:r>
            <a:r>
              <a:rPr lang="en-GB" sz="1200" dirty="0" err="1"/>
              <a:t>InfluxDB</a:t>
            </a:r>
            <a:r>
              <a:rPr lang="en-GB" sz="1200" dirty="0"/>
              <a:t> vs. Prometheus vs. </a:t>
            </a:r>
            <a:r>
              <a:rPr lang="en-GB" sz="1200" dirty="0" err="1"/>
              <a:t>TimescaleDB</a:t>
            </a:r>
            <a:r>
              <a:rPr lang="en-GB" sz="1200" dirty="0"/>
              <a:t>. 2022, URL: https://</a:t>
            </a:r>
            <a:r>
              <a:rPr lang="en-GB" sz="1200" dirty="0" err="1"/>
              <a:t>db-engines.com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/system/InfluxDB%3BPrometheus%3BTimescaleDB (visited: 10.07.2022, 20:15)</a:t>
            </a:r>
          </a:p>
          <a:p>
            <a:r>
              <a:rPr lang="en-GB" sz="1200" dirty="0"/>
              <a:t>- [14] United Manufacturing Hub. Why we chose </a:t>
            </a:r>
            <a:r>
              <a:rPr lang="en-GB" sz="1200" dirty="0" err="1"/>
              <a:t>timescaleDB</a:t>
            </a:r>
            <a:r>
              <a:rPr lang="en-GB" sz="1200" dirty="0"/>
              <a:t> over </a:t>
            </a:r>
            <a:r>
              <a:rPr lang="en-GB" sz="1200" dirty="0" err="1"/>
              <a:t>InfluxDB</a:t>
            </a:r>
            <a:r>
              <a:rPr lang="en-GB" sz="1200" dirty="0"/>
              <a:t>. 2022, URL: https://</a:t>
            </a:r>
            <a:r>
              <a:rPr lang="en-GB" sz="1200" dirty="0" err="1"/>
              <a:t>docs.umh.app</a:t>
            </a:r>
            <a:r>
              <a:rPr lang="en-GB" sz="1200" dirty="0"/>
              <a:t>/docs/concepts/</a:t>
            </a:r>
            <a:r>
              <a:rPr lang="en-GB" sz="1200" dirty="0" err="1"/>
              <a:t>timescaledb</a:t>
            </a:r>
            <a:r>
              <a:rPr lang="en-GB" sz="1200" dirty="0"/>
              <a:t>-vs-</a:t>
            </a:r>
            <a:r>
              <a:rPr lang="en-GB" sz="1200" dirty="0" err="1"/>
              <a:t>influxdb</a:t>
            </a:r>
            <a:r>
              <a:rPr lang="en-GB" sz="1200" dirty="0"/>
              <a:t>/</a:t>
            </a:r>
          </a:p>
          <a:p>
            <a:r>
              <a:rPr lang="en-GB" sz="1200" dirty="0"/>
              <a:t>- [15] Team Magic. Building a Naive Bayes classifier using Flux. 2020. URL: https://</a:t>
            </a:r>
            <a:r>
              <a:rPr lang="en-GB" sz="1200" dirty="0" err="1"/>
              <a:t>github.com</a:t>
            </a:r>
            <a:r>
              <a:rPr lang="en-GB" sz="1200" dirty="0"/>
              <a:t>/RohanSreerama5/Naive-Bayes-Classifier-Flux/blob/master/Naive%20Bayes.pdf (visited: 10.07.2022, 20:15)</a:t>
            </a:r>
          </a:p>
          <a:p>
            <a:r>
              <a:rPr lang="en-GB" sz="1200" dirty="0"/>
              <a:t>- [16] Rohan </a:t>
            </a:r>
            <a:r>
              <a:rPr lang="en-GB" sz="1200" dirty="0" err="1"/>
              <a:t>Sreerama</a:t>
            </a:r>
            <a:r>
              <a:rPr lang="en-GB" sz="1200" dirty="0"/>
              <a:t>. Naive-Bayes-Classifier-Flux. 2020. URL: https://</a:t>
            </a:r>
            <a:r>
              <a:rPr lang="en-GB" sz="1200" dirty="0" err="1"/>
              <a:t>github.com</a:t>
            </a:r>
            <a:r>
              <a:rPr lang="en-GB" sz="1200" dirty="0"/>
              <a:t>/RohanSreerama5/Naive-Bayes-Classifier-Flux (visited: 10.07.2022)</a:t>
            </a:r>
          </a:p>
          <a:p>
            <a:br>
              <a:rPr lang="en-GB" sz="1200" dirty="0"/>
            </a:br>
            <a:endParaRPr lang="en-GB" sz="1200" dirty="0"/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450581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Sources (all </a:t>
            </a:r>
            <a:r>
              <a:rPr lang="de-DE" dirty="0" err="1"/>
              <a:t>accessed</a:t>
            </a:r>
            <a:r>
              <a:rPr lang="de-DE" dirty="0"/>
              <a:t> on: 17.07.2022, 15:00)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[1] Top 10 </a:t>
            </a:r>
            <a:r>
              <a:rPr lang="de-DE" dirty="0" err="1"/>
              <a:t>noSQL</a:t>
            </a:r>
            <a:r>
              <a:rPr lang="de-DE" dirty="0"/>
              <a:t> Databases: </a:t>
            </a:r>
            <a:r>
              <a:rPr lang="de-DE" dirty="0">
                <a:hlinkClick r:id="rId3"/>
              </a:rPr>
              <a:t>https://ares.decipherzone.com/blog-manager/uploads/ckeditor_Top%2010%20NoSQL%20Databases%20in%202022.png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[2] </a:t>
            </a:r>
            <a:r>
              <a:rPr lang="de-DE" dirty="0" err="1"/>
              <a:t>InfluxDB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https://dbdb.io/db/influxdb/revisions/7</a:t>
            </a:r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/>
              <a:t>[3] Prometheus: </a:t>
            </a:r>
            <a:r>
              <a:rPr lang="de-DE" dirty="0">
                <a:hlinkClick r:id="rId5"/>
              </a:rPr>
              <a:t>https://blogs.sap.com/wp-content/uploads/2018/01/prometheus.png</a:t>
            </a:r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/>
              <a:t>[4] </a:t>
            </a:r>
            <a:r>
              <a:rPr lang="de-DE" dirty="0" err="1"/>
              <a:t>TimescaleDB</a:t>
            </a:r>
            <a:r>
              <a:rPr lang="de-DE" dirty="0"/>
              <a:t>: </a:t>
            </a:r>
            <a:r>
              <a:rPr lang="de-DE" dirty="0">
                <a:hlinkClick r:id="rId6"/>
              </a:rPr>
              <a:t>https://3rdman.de/wp-content/uploads/Timescale.png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23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Big </a:t>
            </a:r>
            <a:r>
              <a:rPr lang="de-DE" dirty="0" err="1"/>
              <a:t>data</a:t>
            </a:r>
            <a:r>
              <a:rPr lang="de-DE" dirty="0"/>
              <a:t>, e.g. IoT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real-time </a:t>
            </a:r>
            <a:r>
              <a:rPr lang="de-DE" dirty="0" err="1"/>
              <a:t>analytic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/>
              <a:t>As a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storing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emerged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Almost</a:t>
            </a:r>
            <a:r>
              <a:rPr lang="de-DE" dirty="0"/>
              <a:t> all </a:t>
            </a:r>
            <a:r>
              <a:rPr lang="de-DE" dirty="0" err="1"/>
              <a:t>streaming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particulary</a:t>
            </a:r>
            <a:r>
              <a:rPr lang="de-DE" dirty="0"/>
              <a:t> IoT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monitoring</a:t>
            </a:r>
            <a:r>
              <a:rPr lang="de-DE" dirty="0"/>
              <a:t>,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timestamp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traditional relational </a:t>
            </a:r>
            <a:r>
              <a:rPr lang="de-DE" dirty="0" err="1"/>
              <a:t>databases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Why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project</a:t>
            </a:r>
            <a:r>
              <a:rPr lang="de-DE" dirty="0"/>
              <a:t> on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project</a:t>
            </a:r>
            <a:r>
              <a:rPr lang="de-DE" dirty="0"/>
              <a:t>: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Storing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InfluxDB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Visualizing</a:t>
            </a:r>
            <a:r>
              <a:rPr lang="de-DE" dirty="0"/>
              <a:t> and </a:t>
            </a: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/>
              <a:t>Python, </a:t>
            </a:r>
            <a:r>
              <a:rPr lang="de-DE" dirty="0" err="1"/>
              <a:t>Grafana</a:t>
            </a:r>
            <a:r>
              <a:rPr lang="de-DE" dirty="0"/>
              <a:t>, InfluxDB2, Naive Bayes</a:t>
            </a:r>
          </a:p>
          <a:p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endParaRPr lang="de-DE" dirty="0"/>
          </a:p>
          <a:p>
            <a:pPr marL="466725" lvl="1" indent="-285750">
              <a:buFontTx/>
              <a:buChar char="-"/>
            </a:pPr>
            <a:endParaRPr lang="de-DE" dirty="0"/>
          </a:p>
          <a:p>
            <a:pPr marL="466725" lvl="1" indent="-285750">
              <a:buFontTx/>
              <a:buChar char="-"/>
            </a:pPr>
            <a:endParaRPr lang="de-DE" dirty="0"/>
          </a:p>
          <a:p>
            <a:pPr marL="466725" lvl="1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49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Fundamentals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Understanding NoSQL </a:t>
            </a:r>
            <a:r>
              <a:rPr lang="de-DE" dirty="0" err="1"/>
              <a:t>databases</a:t>
            </a:r>
            <a:r>
              <a:rPr lang="de-DE" dirty="0"/>
              <a:t>,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, </a:t>
            </a:r>
            <a:r>
              <a:rPr lang="de-DE" dirty="0" err="1"/>
              <a:t>InfluxDB</a:t>
            </a:r>
            <a:r>
              <a:rPr lang="de-DE" dirty="0"/>
              <a:t>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capabilites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82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NoSQL </a:t>
            </a:r>
            <a:r>
              <a:rPr lang="de-DE" dirty="0" err="1"/>
              <a:t>basics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design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excludes</a:t>
            </a:r>
            <a:r>
              <a:rPr lang="de-DE" dirty="0"/>
              <a:t> traditional relational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abstracting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 err="1"/>
              <a:t>Resulting</a:t>
            </a:r>
            <a:r>
              <a:rPr lang="de-DE" dirty="0"/>
              <a:t> in simpler design, horizontal </a:t>
            </a:r>
            <a:r>
              <a:rPr lang="de-DE" dirty="0" err="1"/>
              <a:t>scaling</a:t>
            </a:r>
            <a:r>
              <a:rPr lang="de-DE" dirty="0"/>
              <a:t> and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Distributed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CAP-Theorem: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: </a:t>
            </a:r>
            <a:r>
              <a:rPr lang="de-DE" dirty="0" err="1"/>
              <a:t>consistency</a:t>
            </a:r>
            <a:r>
              <a:rPr lang="de-DE" dirty="0"/>
              <a:t>, </a:t>
            </a:r>
            <a:r>
              <a:rPr lang="de-DE" dirty="0" err="1"/>
              <a:t>availability</a:t>
            </a:r>
            <a:r>
              <a:rPr lang="de-DE" dirty="0"/>
              <a:t>,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tolerance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‘ </a:t>
            </a:r>
            <a:r>
              <a:rPr lang="de-DE" dirty="0" err="1"/>
              <a:t>needs</a:t>
            </a:r>
            <a:endParaRPr lang="de-DE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5D8ACD4-E414-1137-21DE-34DCB33F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706" y="2607754"/>
            <a:ext cx="3447119" cy="193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8FE29-035C-12F7-78BA-39CC4BE1449C}"/>
              </a:ext>
            </a:extLst>
          </p:cNvPr>
          <p:cNvSpPr txBox="1"/>
          <p:nvPr/>
        </p:nvSpPr>
        <p:spPr>
          <a:xfrm>
            <a:off x="5292080" y="2770062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34725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NoSQL </a:t>
            </a:r>
            <a:r>
              <a:rPr lang="de-DE" dirty="0" err="1"/>
              <a:t>vs</a:t>
            </a:r>
            <a:r>
              <a:rPr lang="de-DE" dirty="0"/>
              <a:t> Relational Databases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Share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: Store and </a:t>
            </a: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387941E-DA2A-FAB9-C79F-55D9F5ED3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972889"/>
              </p:ext>
            </p:extLst>
          </p:nvPr>
        </p:nvGraphicFramePr>
        <p:xfrm>
          <a:off x="1522825" y="1455626"/>
          <a:ext cx="6096000" cy="2890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161623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0512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2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Abstraction through relational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No data abstraction (data-specific)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78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SQL Query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Custom query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Lots of application code needed when distributing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Distributed by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586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Pre-defined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N</a:t>
                      </a:r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o Schema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92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Simple coordination 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Might get complex 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1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Inefficient when handling lots of unstructured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Scalable by design, can handle loads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62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03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Series Databases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organized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Any </a:t>
            </a:r>
            <a:r>
              <a:rPr lang="de-DE" dirty="0" err="1"/>
              <a:t>event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 (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irregular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Solve</a:t>
            </a:r>
            <a:r>
              <a:rPr lang="de-DE" dirty="0"/>
              <a:t> 3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Exceptionally</a:t>
            </a:r>
            <a:r>
              <a:rPr lang="de-DE" dirty="0"/>
              <a:t> high </a:t>
            </a:r>
            <a:r>
              <a:rPr lang="de-DE" dirty="0" err="1"/>
              <a:t>volume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Natural time </a:t>
            </a:r>
            <a:r>
              <a:rPr lang="de-DE" dirty="0" err="1"/>
              <a:t>order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valuable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individual </a:t>
            </a:r>
            <a:r>
              <a:rPr lang="de-DE" dirty="0" err="1"/>
              <a:t>records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Optimizes</a:t>
            </a:r>
            <a:r>
              <a:rPr lang="de-DE" dirty="0"/>
              <a:t> on frequent </a:t>
            </a:r>
            <a:r>
              <a:rPr lang="de-DE" dirty="0" err="1"/>
              <a:t>writes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constructing</a:t>
            </a:r>
            <a:r>
              <a:rPr lang="de-DE" dirty="0"/>
              <a:t> sums and </a:t>
            </a:r>
            <a:r>
              <a:rPr lang="de-DE" dirty="0" err="1"/>
              <a:t>averages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Retention </a:t>
            </a:r>
            <a:r>
              <a:rPr lang="de-DE" dirty="0" err="1"/>
              <a:t>period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Optimzed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SQL: Not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frequent </a:t>
            </a:r>
            <a:r>
              <a:rPr lang="de-DE" dirty="0" err="1"/>
              <a:t>deletes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Popular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53053-780E-22EA-CB35-C0C6FB99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8" y="3817165"/>
            <a:ext cx="1416106" cy="379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C9F0B-6288-D2D6-AC6A-833DE6E13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504" y="3838031"/>
            <a:ext cx="1080879" cy="329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4C605-298B-BAD0-85D3-23DC821EA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3903898"/>
            <a:ext cx="1004825" cy="233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ED1E94-F207-7BEF-4DCF-003294693C5C}"/>
              </a:ext>
            </a:extLst>
          </p:cNvPr>
          <p:cNvSpPr txBox="1"/>
          <p:nvPr/>
        </p:nvSpPr>
        <p:spPr>
          <a:xfrm>
            <a:off x="3820453" y="40886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[2]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31845-4B83-6513-CAC6-D7CF0B292592}"/>
              </a:ext>
            </a:extLst>
          </p:cNvPr>
          <p:cNvSpPr txBox="1"/>
          <p:nvPr/>
        </p:nvSpPr>
        <p:spPr>
          <a:xfrm>
            <a:off x="5832140" y="40886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0F985-77A8-5B42-6991-F8A3636383C2}"/>
              </a:ext>
            </a:extLst>
          </p:cNvPr>
          <p:cNvSpPr txBox="1"/>
          <p:nvPr/>
        </p:nvSpPr>
        <p:spPr>
          <a:xfrm>
            <a:off x="7528383" y="40886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408951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20.07.22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Most </a:t>
            </a:r>
            <a:r>
              <a:rPr lang="de-DE" dirty="0" err="1"/>
              <a:t>popular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Created</a:t>
            </a:r>
            <a:r>
              <a:rPr lang="de-DE" dirty="0"/>
              <a:t> 2013, Version 2 in 2020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Query Language and </a:t>
            </a:r>
            <a:r>
              <a:rPr lang="de-DE" dirty="0" err="1"/>
              <a:t>skyrocketing</a:t>
            </a:r>
            <a:r>
              <a:rPr lang="de-DE" dirty="0"/>
              <a:t> </a:t>
            </a:r>
            <a:r>
              <a:rPr lang="de-DE" dirty="0" err="1"/>
              <a:t>popularity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Advertised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: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Collecting</a:t>
            </a:r>
            <a:r>
              <a:rPr lang="de-DE" dirty="0"/>
              <a:t> and </a:t>
            </a:r>
            <a:r>
              <a:rPr lang="de-DE" dirty="0" err="1"/>
              <a:t>storing</a:t>
            </a:r>
            <a:r>
              <a:rPr lang="de-DE" dirty="0"/>
              <a:t> IoT and real-time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High </a:t>
            </a:r>
            <a:r>
              <a:rPr lang="de-DE" dirty="0" err="1"/>
              <a:t>performance</a:t>
            </a:r>
            <a:r>
              <a:rPr lang="de-DE" dirty="0"/>
              <a:t> (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datapoints</a:t>
            </a:r>
            <a:r>
              <a:rPr lang="de-DE" dirty="0"/>
              <a:t> per </a:t>
            </a:r>
            <a:r>
              <a:rPr lang="de-DE" dirty="0" err="1"/>
              <a:t>second</a:t>
            </a:r>
            <a:r>
              <a:rPr lang="de-DE" dirty="0"/>
              <a:t>)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Timestamps</a:t>
            </a:r>
            <a:r>
              <a:rPr lang="de-DE" dirty="0"/>
              <a:t> in </a:t>
            </a:r>
            <a:r>
              <a:rPr lang="de-DE" dirty="0" err="1"/>
              <a:t>nanoseconds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pPr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4059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16zu9_Blau-Türkis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HSB_PPT-Master_4zu3_türkisblau_ras.potx</Template>
  <TotalTime>951</TotalTime>
  <Words>2427</Words>
  <Application>Microsoft Macintosh PowerPoint</Application>
  <PresentationFormat>On-screen Show (16:9)</PresentationFormat>
  <Paragraphs>408</Paragraphs>
  <Slides>37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Courier</vt:lpstr>
      <vt:lpstr>Symbol</vt:lpstr>
      <vt:lpstr>Wingdings</vt:lpstr>
      <vt:lpstr>HSB_16zu9_Blau-Türkisblau</vt:lpstr>
      <vt:lpstr>think-cell Folie</vt:lpstr>
      <vt:lpstr>Building, visualizing and classifying a NoSQL time series data store using InfluxDB2, Python and Grafana</vt:lpstr>
      <vt:lpstr>PowerPoint Presentation</vt:lpstr>
      <vt:lpstr>1. Introduction</vt:lpstr>
      <vt:lpstr>Introduction</vt:lpstr>
      <vt:lpstr>2. Fundamentals</vt:lpstr>
      <vt:lpstr>NoSQL basics</vt:lpstr>
      <vt:lpstr>NoSQL vs Relational Databases</vt:lpstr>
      <vt:lpstr>Time Series Databases</vt:lpstr>
      <vt:lpstr>InfluxDB basics</vt:lpstr>
      <vt:lpstr>InfluxDB basics - Flux query language</vt:lpstr>
      <vt:lpstr>InfluxDB basics - Flux query language (example)</vt:lpstr>
      <vt:lpstr>Comparing InfluxDB to other time series databases</vt:lpstr>
      <vt:lpstr>Classification using Naive Bayes</vt:lpstr>
      <vt:lpstr>3. Project</vt:lpstr>
      <vt:lpstr>Project - Overview</vt:lpstr>
      <vt:lpstr>Project – The dataset</vt:lpstr>
      <vt:lpstr>Project - Overview</vt:lpstr>
      <vt:lpstr>Project - Overview</vt:lpstr>
      <vt:lpstr>Project – Setting up the infrastructure</vt:lpstr>
      <vt:lpstr>Project – Importing the data</vt:lpstr>
      <vt:lpstr>Project – Importing the data</vt:lpstr>
      <vt:lpstr>Project – visualization – GeoMap &amp; Heatmap</vt:lpstr>
      <vt:lpstr>Project – visualization – Latitude over time</vt:lpstr>
      <vt:lpstr>Project – classification</vt:lpstr>
      <vt:lpstr>Project – classification – example calculation</vt:lpstr>
      <vt:lpstr>Project – classification – example calculation</vt:lpstr>
      <vt:lpstr>Project – classification – example calculation</vt:lpstr>
      <vt:lpstr>Project – classification – example calculation</vt:lpstr>
      <vt:lpstr>4. Live Demonstration</vt:lpstr>
      <vt:lpstr>5. Conclusion</vt:lpstr>
      <vt:lpstr>Conclusion</vt:lpstr>
      <vt:lpstr>Outlook</vt:lpstr>
      <vt:lpstr>Repository</vt:lpstr>
      <vt:lpstr>Thank you!</vt:lpstr>
      <vt:lpstr>Sources 1</vt:lpstr>
      <vt:lpstr>Sources 2</vt:lpstr>
      <vt:lpstr>Image Sources (all accessed on: 17.07.2022, 15:00)</vt:lpstr>
    </vt:vector>
  </TitlesOfParts>
  <Company>HSB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Präsentationsvorlage: Farbe türkisblau</dc:title>
  <dc:subject>Thema der Präsentation</dc:subject>
  <dc:creator>Autor der Präsentation</dc:creator>
  <dc:description>Optimiert für die PowerPoint-Version 2010</dc:description>
  <cp:lastModifiedBy>Philipp Moritzer</cp:lastModifiedBy>
  <cp:revision>91</cp:revision>
  <dcterms:created xsi:type="dcterms:W3CDTF">2016-01-25T15:52:04Z</dcterms:created>
  <dcterms:modified xsi:type="dcterms:W3CDTF">2022-07-20T18:07:17Z</dcterms:modified>
  <cp:category>Vorlage</cp:category>
</cp:coreProperties>
</file>